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rive.google.com/drive/folders/1lV_z50BeqOFNeZLDS37yxRtl_7h9P-7K?usp=sharing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3.jpeg"/><Relationship Id="rId5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6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norama_SB-small.jpg" descr="Panorama_SB-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5183" y="-55187"/>
            <a:ext cx="15115166" cy="9863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3">
            <a:alphaModFix amt="80891"/>
            <a:extLst/>
          </a:blip>
          <a:stretch>
            <a:fillRect/>
          </a:stretch>
        </p:blipFill>
        <p:spPr>
          <a:xfrm>
            <a:off x="-27071" y="-67772"/>
            <a:ext cx="13084341" cy="340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UniBZ-Logo.svg.png" descr="UniBZ-Logo.svg.png"/>
          <p:cNvPicPr>
            <a:picLocks noChangeAspect="1"/>
          </p:cNvPicPr>
          <p:nvPr/>
        </p:nvPicPr>
        <p:blipFill>
          <a:blip r:embed="rId4">
            <a:alphaModFix amt="36231"/>
            <a:extLst/>
          </a:blip>
          <a:stretch>
            <a:fillRect/>
          </a:stretch>
        </p:blipFill>
        <p:spPr>
          <a:xfrm>
            <a:off x="11614187" y="1910831"/>
            <a:ext cx="1303470" cy="130347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oftware Engineering for Mobile Applications"/>
          <p:cNvSpPr txBox="1"/>
          <p:nvPr/>
        </p:nvSpPr>
        <p:spPr>
          <a:xfrm>
            <a:off x="848710" y="5805435"/>
            <a:ext cx="11332779" cy="73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Software Engineering for Mobile 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offee breaks"/>
          <p:cNvSpPr txBox="1"/>
          <p:nvPr/>
        </p:nvSpPr>
        <p:spPr>
          <a:xfrm>
            <a:off x="993647" y="179422"/>
            <a:ext cx="610627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Coffee breaks</a:t>
            </a:r>
          </a:p>
        </p:txBody>
      </p:sp>
      <p:sp>
        <p:nvSpPr>
          <p:cNvPr id="242" name="Next room every day"/>
          <p:cNvSpPr txBox="1"/>
          <p:nvPr/>
        </p:nvSpPr>
        <p:spPr>
          <a:xfrm>
            <a:off x="1011018" y="1858913"/>
            <a:ext cx="9878984" cy="74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Next room every day</a:t>
            </a:r>
          </a:p>
        </p:txBody>
      </p:sp>
      <p:sp>
        <p:nvSpPr>
          <p:cNvPr id="243" name="Wednesday packed lunch"/>
          <p:cNvSpPr txBox="1"/>
          <p:nvPr/>
        </p:nvSpPr>
        <p:spPr>
          <a:xfrm>
            <a:off x="973762" y="3412804"/>
            <a:ext cx="11150477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Wednesday packed lunch</a:t>
            </a:r>
          </a:p>
        </p:txBody>
      </p:sp>
      <p:sp>
        <p:nvSpPr>
          <p:cNvPr id="244" name="Pick your box next room"/>
          <p:cNvSpPr txBox="1"/>
          <p:nvPr/>
        </p:nvSpPr>
        <p:spPr>
          <a:xfrm>
            <a:off x="1011018" y="5047887"/>
            <a:ext cx="9878984" cy="74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Pick your box next room </a:t>
            </a:r>
          </a:p>
        </p:txBody>
      </p:sp>
      <p:sp>
        <p:nvSpPr>
          <p:cNvPr id="245" name="Excursion clothing"/>
          <p:cNvSpPr txBox="1"/>
          <p:nvPr/>
        </p:nvSpPr>
        <p:spPr>
          <a:xfrm>
            <a:off x="1120647" y="6175553"/>
            <a:ext cx="7947125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Excursion clothing</a:t>
            </a:r>
          </a:p>
        </p:txBody>
      </p:sp>
      <p:sp>
        <p:nvSpPr>
          <p:cNvPr id="246" name="Sport shoes and backpack; no sandals"/>
          <p:cNvSpPr txBox="1"/>
          <p:nvPr/>
        </p:nvSpPr>
        <p:spPr>
          <a:xfrm>
            <a:off x="1011018" y="8038329"/>
            <a:ext cx="9878984" cy="74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Sport shoes and backpack; no sandals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0" name="Image-1.jpg" descr="Image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658" y="-1"/>
            <a:ext cx="54864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85895"/>
            <a:ext cx="13004801" cy="638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openAiR"/>
          <p:cNvSpPr txBox="1"/>
          <p:nvPr/>
        </p:nvSpPr>
        <p:spPr>
          <a:xfrm>
            <a:off x="3522265" y="1073899"/>
            <a:ext cx="596027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openAiR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wSE research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SwSE research group</a:t>
            </a:r>
          </a:p>
        </p:txBody>
      </p:sp>
      <p:sp>
        <p:nvSpPr>
          <p:cNvPr id="25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3210532"/>
            <a:ext cx="13004800" cy="5326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Questionnaire on SESChool…"/>
          <p:cNvSpPr txBox="1"/>
          <p:nvPr/>
        </p:nvSpPr>
        <p:spPr>
          <a:xfrm>
            <a:off x="683176" y="1687149"/>
            <a:ext cx="10499540" cy="6807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4600">
                <a:solidFill>
                  <a:srgbClr val="0119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Questionnaire on SESChool</a:t>
            </a:r>
          </a:p>
          <a:p>
            <a:pPr algn="l">
              <a:defRPr sz="4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https://goo.gl/forms/kAV3zt1wHC9Jbse33</a:t>
            </a:r>
          </a:p>
          <a:p>
            <a:pPr algn="l">
              <a:defRPr b="1" sz="4600">
                <a:solidFill>
                  <a:srgbClr val="0119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>
              <a:defRPr b="1" sz="4600">
                <a:solidFill>
                  <a:srgbClr val="0119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Material </a:t>
            </a:r>
          </a:p>
          <a:p>
            <a:pPr algn="l">
              <a:defRPr sz="4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https://drive.google.com/drive/folders/1lV_z50BeqOFNeZLDS37yxRtl_7h9P-7K?usp=sharing</a:t>
            </a:r>
          </a:p>
          <a:p>
            <a:pPr algn="l">
              <a:defRPr b="1" sz="4600">
                <a:solidFill>
                  <a:srgbClr val="0119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>
              <a:defRPr b="1" sz="4600">
                <a:solidFill>
                  <a:srgbClr val="0119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YouTube Channel</a:t>
            </a:r>
          </a:p>
        </p:txBody>
      </p:sp>
      <p:sp>
        <p:nvSpPr>
          <p:cNvPr id="260" name="Links"/>
          <p:cNvSpPr txBox="1"/>
          <p:nvPr/>
        </p:nvSpPr>
        <p:spPr>
          <a:xfrm>
            <a:off x="790447" y="179422"/>
            <a:ext cx="2367534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norama_SB-small.jpg" descr="Panorama_SB-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72764" y="-1402"/>
            <a:ext cx="14950328" cy="975640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njoy Bolzano!"/>
          <p:cNvSpPr txBox="1"/>
          <p:nvPr/>
        </p:nvSpPr>
        <p:spPr>
          <a:xfrm>
            <a:off x="256686" y="352710"/>
            <a:ext cx="7085138" cy="1257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Enjoy Bolzano!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Via dei Portici_Laubengasse-small.jpg" descr="Via dei Portici_Laubengasse-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6577" y="-42570"/>
            <a:ext cx="14777954" cy="983874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njoy Bolzano!"/>
          <p:cNvSpPr txBox="1"/>
          <p:nvPr/>
        </p:nvSpPr>
        <p:spPr>
          <a:xfrm>
            <a:off x="256686" y="352710"/>
            <a:ext cx="7085138" cy="1257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Enjoy Bolzano!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azzaWalther_Waltherplatz_SB.jpg" descr="PiazzaWalther_Waltherplatz_S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84" y="-62206"/>
            <a:ext cx="14144148" cy="9878012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Enjoy Bolzano!"/>
          <p:cNvSpPr txBox="1"/>
          <p:nvPr/>
        </p:nvSpPr>
        <p:spPr>
          <a:xfrm>
            <a:off x="256686" y="352710"/>
            <a:ext cx="7085138" cy="1257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Enjoy Bolzano!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Laubengasse-small.jpg" descr="Laubengasse-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8" y="-17512"/>
            <a:ext cx="14735096" cy="978862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njoy Bolzano!"/>
          <p:cNvSpPr txBox="1"/>
          <p:nvPr/>
        </p:nvSpPr>
        <p:spPr>
          <a:xfrm>
            <a:off x="256686" y="352710"/>
            <a:ext cx="7085138" cy="1257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Enjoy Bolzano!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Museion_Fassade_SB-small.jpg" descr="Museion_Fassade_SB-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6951" y="-18709"/>
            <a:ext cx="14738702" cy="979101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Enjoy Bolzano!"/>
          <p:cNvSpPr txBox="1"/>
          <p:nvPr/>
        </p:nvSpPr>
        <p:spPr>
          <a:xfrm>
            <a:off x="256686" y="352710"/>
            <a:ext cx="7085138" cy="1257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Enjoy Bolzano!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peakers"/>
          <p:cNvSpPr txBox="1"/>
          <p:nvPr/>
        </p:nvSpPr>
        <p:spPr>
          <a:xfrm>
            <a:off x="436866" y="497582"/>
            <a:ext cx="4191894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Speakers</a:t>
            </a:r>
          </a:p>
        </p:txBody>
      </p:sp>
      <p:sp>
        <p:nvSpPr>
          <p:cNvPr id="125" name="Alessandra Gorla…"/>
          <p:cNvSpPr txBox="1"/>
          <p:nvPr/>
        </p:nvSpPr>
        <p:spPr>
          <a:xfrm>
            <a:off x="3786366" y="2160133"/>
            <a:ext cx="8822769" cy="2622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Alessandra Gorla</a:t>
            </a:r>
          </a:p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3500">
                <a:solidFill>
                  <a:srgbClr val="5151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IMDEA, Spain</a:t>
            </a:r>
          </a:p>
          <a:p>
            <a:pPr algn="l" defTabSz="457200">
              <a:defRPr i="1" sz="35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Understanding the Behavior of Android apps by Means of Static and Dynamic Analyses</a:t>
            </a:r>
            <a:r>
              <a:rPr i="0">
                <a:solidFill>
                  <a:srgbClr val="515151"/>
                </a:solidFill>
              </a:rPr>
              <a:t> </a:t>
            </a:r>
          </a:p>
        </p:txBody>
      </p:sp>
      <p:sp>
        <p:nvSpPr>
          <p:cNvPr id="126" name="Niels Henze…"/>
          <p:cNvSpPr txBox="1"/>
          <p:nvPr/>
        </p:nvSpPr>
        <p:spPr>
          <a:xfrm>
            <a:off x="3786366" y="6605726"/>
            <a:ext cx="8822769" cy="221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Niels Henze</a:t>
            </a:r>
          </a:p>
          <a:p>
            <a:pPr algn="l">
              <a:defRPr sz="31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3500">
                <a:solidFill>
                  <a:srgbClr val="5151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University of Stuttgart, Germany</a:t>
            </a:r>
          </a:p>
          <a:p>
            <a:pPr algn="l" defTabSz="457200">
              <a:defRPr i="1" sz="45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500"/>
              <a:t>Mobile Human Computer Interaction</a:t>
            </a:r>
            <a:r>
              <a:rPr i="0">
                <a:solidFill>
                  <a:srgbClr val="515151"/>
                </a:solidFill>
              </a:rPr>
              <a:t> </a:t>
            </a:r>
          </a:p>
        </p:txBody>
      </p:sp>
      <p:grpSp>
        <p:nvGrpSpPr>
          <p:cNvPr id="129" name="alessandra_gorla.jpg"/>
          <p:cNvGrpSpPr/>
          <p:nvPr/>
        </p:nvGrpSpPr>
        <p:grpSpPr>
          <a:xfrm>
            <a:off x="822982" y="1875448"/>
            <a:ext cx="2794001" cy="3709100"/>
            <a:chOff x="0" y="0"/>
            <a:chExt cx="2794000" cy="3709099"/>
          </a:xfrm>
        </p:grpSpPr>
        <p:pic>
          <p:nvPicPr>
            <p:cNvPr id="128" name="alessandra_gorla.jpg" descr="alessandra_gorla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657" r="0" b="5657"/>
            <a:stretch>
              <a:fillRect/>
            </a:stretch>
          </p:blipFill>
          <p:spPr>
            <a:xfrm>
              <a:off x="127000" y="88900"/>
              <a:ext cx="2540000" cy="3378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alessandra_gorla.jpg" descr="alessandra_gorla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794000" cy="3709101"/>
            </a:xfrm>
            <a:prstGeom prst="rect">
              <a:avLst/>
            </a:prstGeom>
            <a:effectLst/>
          </p:spPr>
        </p:pic>
      </p:grpSp>
      <p:grpSp>
        <p:nvGrpSpPr>
          <p:cNvPr id="132" name="NielsHenze.jpg"/>
          <p:cNvGrpSpPr/>
          <p:nvPr/>
        </p:nvGrpSpPr>
        <p:grpSpPr>
          <a:xfrm>
            <a:off x="816632" y="5878527"/>
            <a:ext cx="2794001" cy="3502042"/>
            <a:chOff x="0" y="0"/>
            <a:chExt cx="2794000" cy="3502040"/>
          </a:xfrm>
        </p:grpSpPr>
        <p:pic>
          <p:nvPicPr>
            <p:cNvPr id="131" name="NielsHenze.jpg" descr="NielsHenz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450" r="0" b="8450"/>
            <a:stretch>
              <a:fillRect/>
            </a:stretch>
          </p:blipFill>
          <p:spPr>
            <a:xfrm>
              <a:off x="127000" y="88900"/>
              <a:ext cx="2540000" cy="31718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0" name="NielsHenze.jpg" descr="NielsHenze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94000" cy="350204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peakers"/>
          <p:cNvSpPr txBox="1"/>
          <p:nvPr/>
        </p:nvSpPr>
        <p:spPr>
          <a:xfrm>
            <a:off x="436866" y="497582"/>
            <a:ext cx="4191894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Speakers</a:t>
            </a:r>
          </a:p>
        </p:txBody>
      </p:sp>
      <p:grpSp>
        <p:nvGrpSpPr>
          <p:cNvPr id="137" name="MeiNagappan.jpg"/>
          <p:cNvGrpSpPr/>
          <p:nvPr/>
        </p:nvGrpSpPr>
        <p:grpSpPr>
          <a:xfrm>
            <a:off x="822982" y="5771582"/>
            <a:ext cx="2794001" cy="3310390"/>
            <a:chOff x="0" y="0"/>
            <a:chExt cx="2794000" cy="3310389"/>
          </a:xfrm>
        </p:grpSpPr>
        <p:pic>
          <p:nvPicPr>
            <p:cNvPr id="136" name="MeiNagappan.jpg" descr="MeiNagappan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385" t="0" r="7385" b="0"/>
            <a:stretch>
              <a:fillRect/>
            </a:stretch>
          </p:blipFill>
          <p:spPr>
            <a:xfrm>
              <a:off x="127000" y="88900"/>
              <a:ext cx="2540000" cy="29801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5" name="MeiNagappan.jpg" descr="MeiNagappan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794000" cy="3310391"/>
            </a:xfrm>
            <a:prstGeom prst="rect">
              <a:avLst/>
            </a:prstGeom>
            <a:effectLst/>
          </p:spPr>
        </p:pic>
      </p:grpSp>
      <p:sp>
        <p:nvSpPr>
          <p:cNvPr id="138" name="David Lo…"/>
          <p:cNvSpPr txBox="1"/>
          <p:nvPr/>
        </p:nvSpPr>
        <p:spPr>
          <a:xfrm>
            <a:off x="3786366" y="2585445"/>
            <a:ext cx="8822769" cy="2622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David Lo</a:t>
            </a:r>
          </a:p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3500">
                <a:solidFill>
                  <a:srgbClr val="5151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Singapore Management University, Singapore</a:t>
            </a:r>
          </a:p>
          <a:p>
            <a:pPr algn="l" defTabSz="457200">
              <a:defRPr i="1" sz="35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Protecting Android Applications Against Attacks: Solutions and Limitations</a:t>
            </a:r>
          </a:p>
        </p:txBody>
      </p:sp>
      <p:sp>
        <p:nvSpPr>
          <p:cNvPr id="139" name="Mei Nagappan…"/>
          <p:cNvSpPr txBox="1"/>
          <p:nvPr/>
        </p:nvSpPr>
        <p:spPr>
          <a:xfrm>
            <a:off x="3786366" y="6054762"/>
            <a:ext cx="8822769" cy="2622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Mei Nagappan</a:t>
            </a:r>
          </a:p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3500">
                <a:solidFill>
                  <a:srgbClr val="5151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University of Waterloo, Canada</a:t>
            </a:r>
          </a:p>
          <a:p>
            <a:pPr algn="l" defTabSz="457200">
              <a:defRPr i="1" sz="35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Trends and Challenges in Software Engineering Research for Mobile Apps, Recent advances</a:t>
            </a:r>
            <a:r>
              <a:rPr i="0">
                <a:solidFill>
                  <a:srgbClr val="515151"/>
                </a:solidFill>
              </a:rPr>
              <a:t> </a:t>
            </a:r>
          </a:p>
        </p:txBody>
      </p:sp>
      <p:grpSp>
        <p:nvGrpSpPr>
          <p:cNvPr id="142" name="david_lo.JPG"/>
          <p:cNvGrpSpPr/>
          <p:nvPr/>
        </p:nvGrpSpPr>
        <p:grpSpPr>
          <a:xfrm>
            <a:off x="822982" y="2108038"/>
            <a:ext cx="2794001" cy="3310390"/>
            <a:chOff x="0" y="0"/>
            <a:chExt cx="2794000" cy="3310389"/>
          </a:xfrm>
        </p:grpSpPr>
        <p:pic>
          <p:nvPicPr>
            <p:cNvPr id="141" name="david_lo.JPG" descr="david_lo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391" r="0" b="1391"/>
            <a:stretch>
              <a:fillRect/>
            </a:stretch>
          </p:blipFill>
          <p:spPr>
            <a:xfrm>
              <a:off x="127000" y="88900"/>
              <a:ext cx="2540000" cy="29801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" name="david_lo.JPG" descr="david_lo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794000" cy="331039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Mairegger.png"/>
          <p:cNvGrpSpPr/>
          <p:nvPr/>
        </p:nvGrpSpPr>
        <p:grpSpPr>
          <a:xfrm>
            <a:off x="882637" y="2530325"/>
            <a:ext cx="2794001" cy="3310390"/>
            <a:chOff x="0" y="0"/>
            <a:chExt cx="2794000" cy="3310389"/>
          </a:xfrm>
        </p:grpSpPr>
        <p:pic>
          <p:nvPicPr>
            <p:cNvPr id="145" name="Mairegger.png" descr="Mairegger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402" r="0" b="5402"/>
            <a:stretch>
              <a:fillRect/>
            </a:stretch>
          </p:blipFill>
          <p:spPr>
            <a:xfrm>
              <a:off x="127000" y="88900"/>
              <a:ext cx="2540000" cy="29801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Mairegger.png" descr="Mairegger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794000" cy="3310391"/>
            </a:xfrm>
            <a:prstGeom prst="rect">
              <a:avLst/>
            </a:prstGeom>
            <a:effectLst/>
          </p:spPr>
        </p:pic>
      </p:grpSp>
      <p:sp>
        <p:nvSpPr>
          <p:cNvPr id="147" name="Michael Mairegger…"/>
          <p:cNvSpPr txBox="1"/>
          <p:nvPr/>
        </p:nvSpPr>
        <p:spPr>
          <a:xfrm>
            <a:off x="3766481" y="2654424"/>
            <a:ext cx="8822769" cy="2622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Michael Mairegger</a:t>
            </a:r>
          </a:p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3500">
                <a:solidFill>
                  <a:srgbClr val="5151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Free University of Bozen-Bolzano, Italy </a:t>
            </a:r>
          </a:p>
          <a:p>
            <a:pPr algn="l" defTabSz="457200">
              <a:defRPr i="1" sz="35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Platform Development for Mobile Devices with Xamarin.Forms</a:t>
            </a:r>
            <a:r>
              <a:rPr i="0">
                <a:solidFill>
                  <a:srgbClr val="515151"/>
                </a:solidFill>
              </a:rPr>
              <a:t> </a:t>
            </a:r>
          </a:p>
        </p:txBody>
      </p:sp>
      <p:sp>
        <p:nvSpPr>
          <p:cNvPr id="148" name="Speakers"/>
          <p:cNvSpPr txBox="1"/>
          <p:nvPr/>
        </p:nvSpPr>
        <p:spPr>
          <a:xfrm>
            <a:off x="436866" y="497582"/>
            <a:ext cx="4191894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Speakers</a:t>
            </a:r>
          </a:p>
        </p:txBody>
      </p:sp>
      <p:sp>
        <p:nvSpPr>
          <p:cNvPr id="149" name="Fabio Palomba…"/>
          <p:cNvSpPr txBox="1"/>
          <p:nvPr/>
        </p:nvSpPr>
        <p:spPr>
          <a:xfrm>
            <a:off x="3786366" y="6308762"/>
            <a:ext cx="8822769" cy="211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Fabio Palomba</a:t>
            </a:r>
          </a:p>
          <a:p>
            <a:pPr algn="l"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3500">
                <a:solidFill>
                  <a:srgbClr val="5151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University of Zurich, Switzerland</a:t>
            </a:r>
          </a:p>
          <a:p>
            <a:pPr algn="l" defTabSz="457200">
              <a:defRPr i="1" sz="35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Managing Source Code Quality in Mobile Apps</a:t>
            </a:r>
            <a:r>
              <a:rPr i="0">
                <a:solidFill>
                  <a:srgbClr val="515151"/>
                </a:solidFill>
              </a:rPr>
              <a:t> </a:t>
            </a:r>
          </a:p>
        </p:txBody>
      </p:sp>
      <p:grpSp>
        <p:nvGrpSpPr>
          <p:cNvPr id="152" name="palomba.jpg"/>
          <p:cNvGrpSpPr/>
          <p:nvPr/>
        </p:nvGrpSpPr>
        <p:grpSpPr>
          <a:xfrm>
            <a:off x="882637" y="5918467"/>
            <a:ext cx="2794001" cy="3310390"/>
            <a:chOff x="0" y="0"/>
            <a:chExt cx="2794000" cy="3310389"/>
          </a:xfrm>
        </p:grpSpPr>
        <p:pic>
          <p:nvPicPr>
            <p:cNvPr id="151" name="palomba.jpg" descr="palomba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385" t="0" r="7385" b="0"/>
            <a:stretch>
              <a:fillRect/>
            </a:stretch>
          </p:blipFill>
          <p:spPr>
            <a:xfrm>
              <a:off x="127000" y="88900"/>
              <a:ext cx="2540000" cy="29801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0" name="palomba.jpg" descr="palomba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794000" cy="331039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/>
          <p:nvPr/>
        </p:nvSpPr>
        <p:spPr>
          <a:xfrm>
            <a:off x="1744819" y="25160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5" name="9:00"/>
          <p:cNvSpPr txBox="1"/>
          <p:nvPr/>
        </p:nvSpPr>
        <p:spPr>
          <a:xfrm>
            <a:off x="821416" y="2236639"/>
            <a:ext cx="8558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9:00</a:t>
            </a:r>
          </a:p>
        </p:txBody>
      </p:sp>
      <p:sp>
        <p:nvSpPr>
          <p:cNvPr id="156" name="Line"/>
          <p:cNvSpPr/>
          <p:nvPr/>
        </p:nvSpPr>
        <p:spPr>
          <a:xfrm>
            <a:off x="1744819" y="40400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7" name="11:00"/>
          <p:cNvSpPr txBox="1"/>
          <p:nvPr/>
        </p:nvSpPr>
        <p:spPr>
          <a:xfrm>
            <a:off x="699560" y="3760639"/>
            <a:ext cx="10396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11:00</a:t>
            </a:r>
          </a:p>
        </p:txBody>
      </p:sp>
      <p:sp>
        <p:nvSpPr>
          <p:cNvPr id="158" name="Line"/>
          <p:cNvSpPr/>
          <p:nvPr/>
        </p:nvSpPr>
        <p:spPr>
          <a:xfrm>
            <a:off x="1744819" y="36590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9" name="10:30"/>
          <p:cNvSpPr txBox="1"/>
          <p:nvPr/>
        </p:nvSpPr>
        <p:spPr>
          <a:xfrm>
            <a:off x="699560" y="33796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10:30</a:t>
            </a:r>
          </a:p>
        </p:txBody>
      </p:sp>
      <p:sp>
        <p:nvSpPr>
          <p:cNvPr id="160" name="Line"/>
          <p:cNvSpPr/>
          <p:nvPr/>
        </p:nvSpPr>
        <p:spPr>
          <a:xfrm>
            <a:off x="1744819" y="51830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1" name="12:30"/>
          <p:cNvSpPr txBox="1"/>
          <p:nvPr/>
        </p:nvSpPr>
        <p:spPr>
          <a:xfrm>
            <a:off x="699560" y="49036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12:30</a:t>
            </a:r>
          </a:p>
        </p:txBody>
      </p:sp>
      <p:sp>
        <p:nvSpPr>
          <p:cNvPr id="162" name="Line"/>
          <p:cNvSpPr/>
          <p:nvPr/>
        </p:nvSpPr>
        <p:spPr>
          <a:xfrm>
            <a:off x="1744819" y="59450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3" name="13:30"/>
          <p:cNvSpPr txBox="1"/>
          <p:nvPr/>
        </p:nvSpPr>
        <p:spPr>
          <a:xfrm>
            <a:off x="699560" y="56656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13:30</a:t>
            </a:r>
          </a:p>
        </p:txBody>
      </p:sp>
      <p:sp>
        <p:nvSpPr>
          <p:cNvPr id="164" name="Line"/>
          <p:cNvSpPr/>
          <p:nvPr/>
        </p:nvSpPr>
        <p:spPr>
          <a:xfrm>
            <a:off x="1744819" y="70880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5" name="15:00"/>
          <p:cNvSpPr txBox="1"/>
          <p:nvPr/>
        </p:nvSpPr>
        <p:spPr>
          <a:xfrm>
            <a:off x="699560" y="68086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15:00</a:t>
            </a:r>
          </a:p>
        </p:txBody>
      </p:sp>
      <p:sp>
        <p:nvSpPr>
          <p:cNvPr id="166" name="Line"/>
          <p:cNvSpPr/>
          <p:nvPr/>
        </p:nvSpPr>
        <p:spPr>
          <a:xfrm>
            <a:off x="1744819" y="74690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7" name="15:30"/>
          <p:cNvSpPr txBox="1"/>
          <p:nvPr/>
        </p:nvSpPr>
        <p:spPr>
          <a:xfrm>
            <a:off x="699560" y="71896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15:30</a:t>
            </a:r>
          </a:p>
        </p:txBody>
      </p:sp>
      <p:sp>
        <p:nvSpPr>
          <p:cNvPr id="168" name="Line"/>
          <p:cNvSpPr/>
          <p:nvPr/>
        </p:nvSpPr>
        <p:spPr>
          <a:xfrm>
            <a:off x="1744819" y="86120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9" name="17:00"/>
          <p:cNvSpPr txBox="1"/>
          <p:nvPr/>
        </p:nvSpPr>
        <p:spPr>
          <a:xfrm>
            <a:off x="699560" y="83326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17:00</a:t>
            </a:r>
          </a:p>
        </p:txBody>
      </p:sp>
      <p:sp>
        <p:nvSpPr>
          <p:cNvPr id="170" name="Line"/>
          <p:cNvSpPr/>
          <p:nvPr/>
        </p:nvSpPr>
        <p:spPr>
          <a:xfrm>
            <a:off x="1744819" y="93740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1" name="18:00"/>
          <p:cNvSpPr txBox="1"/>
          <p:nvPr/>
        </p:nvSpPr>
        <p:spPr>
          <a:xfrm>
            <a:off x="699560" y="90946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18:00</a:t>
            </a:r>
          </a:p>
        </p:txBody>
      </p:sp>
      <p:sp>
        <p:nvSpPr>
          <p:cNvPr id="172" name="Tutorial I - Part I"/>
          <p:cNvSpPr/>
          <p:nvPr/>
        </p:nvSpPr>
        <p:spPr>
          <a:xfrm>
            <a:off x="1813501" y="2563782"/>
            <a:ext cx="10181635" cy="1028420"/>
          </a:xfrm>
          <a:prstGeom prst="rect">
            <a:avLst/>
          </a:prstGeom>
          <a:solidFill>
            <a:srgbClr val="D4FB79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Tutorial I - Part I</a:t>
            </a:r>
          </a:p>
        </p:txBody>
      </p:sp>
      <p:sp>
        <p:nvSpPr>
          <p:cNvPr id="173" name="Tutorial I - Part II"/>
          <p:cNvSpPr/>
          <p:nvPr/>
        </p:nvSpPr>
        <p:spPr>
          <a:xfrm>
            <a:off x="1813501" y="4097330"/>
            <a:ext cx="10181635" cy="1028419"/>
          </a:xfrm>
          <a:prstGeom prst="rect">
            <a:avLst/>
          </a:prstGeom>
          <a:solidFill>
            <a:srgbClr val="D4FB79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Tutorial I - Part II</a:t>
            </a:r>
          </a:p>
        </p:txBody>
      </p:sp>
      <p:sp>
        <p:nvSpPr>
          <p:cNvPr id="174" name="Tutorial II - Part I"/>
          <p:cNvSpPr/>
          <p:nvPr/>
        </p:nvSpPr>
        <p:spPr>
          <a:xfrm>
            <a:off x="1813501" y="6002330"/>
            <a:ext cx="10181635" cy="1028419"/>
          </a:xfrm>
          <a:prstGeom prst="rect">
            <a:avLst/>
          </a:prstGeom>
          <a:solidFill>
            <a:srgbClr val="D4FB79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Tutorial II - Part I</a:t>
            </a:r>
          </a:p>
        </p:txBody>
      </p:sp>
      <p:sp>
        <p:nvSpPr>
          <p:cNvPr id="175" name="Tutorial II - Part II"/>
          <p:cNvSpPr/>
          <p:nvPr/>
        </p:nvSpPr>
        <p:spPr>
          <a:xfrm>
            <a:off x="1813501" y="7526329"/>
            <a:ext cx="10181635" cy="1028420"/>
          </a:xfrm>
          <a:prstGeom prst="rect">
            <a:avLst/>
          </a:prstGeom>
          <a:solidFill>
            <a:srgbClr val="D4FB79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Tutorial II - Part II</a:t>
            </a:r>
          </a:p>
        </p:txBody>
      </p:sp>
      <p:sp>
        <p:nvSpPr>
          <p:cNvPr id="176" name="Coffee Break"/>
          <p:cNvSpPr/>
          <p:nvPr/>
        </p:nvSpPr>
        <p:spPr>
          <a:xfrm>
            <a:off x="1813501" y="3675407"/>
            <a:ext cx="10181635" cy="348264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Coffee Break</a:t>
            </a:r>
          </a:p>
        </p:txBody>
      </p:sp>
      <p:sp>
        <p:nvSpPr>
          <p:cNvPr id="177" name="Coffee Break"/>
          <p:cNvSpPr/>
          <p:nvPr/>
        </p:nvSpPr>
        <p:spPr>
          <a:xfrm>
            <a:off x="1813501" y="7104407"/>
            <a:ext cx="10181635" cy="348264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Coffee Break</a:t>
            </a:r>
          </a:p>
        </p:txBody>
      </p:sp>
      <p:sp>
        <p:nvSpPr>
          <p:cNvPr id="178" name="Lunch @unibz Mensa"/>
          <p:cNvSpPr/>
          <p:nvPr/>
        </p:nvSpPr>
        <p:spPr>
          <a:xfrm>
            <a:off x="1813501" y="5213096"/>
            <a:ext cx="10181635" cy="701888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Lunch @unibz Mensa</a:t>
            </a:r>
          </a:p>
        </p:txBody>
      </p:sp>
      <p:sp>
        <p:nvSpPr>
          <p:cNvPr id="179" name="One-to-one Q&amp;A with speakers"/>
          <p:cNvSpPr/>
          <p:nvPr/>
        </p:nvSpPr>
        <p:spPr>
          <a:xfrm>
            <a:off x="1813501" y="8641107"/>
            <a:ext cx="10181635" cy="701888"/>
          </a:xfrm>
          <a:prstGeom prst="rect">
            <a:avLst/>
          </a:prstGeom>
          <a:solidFill>
            <a:srgbClr val="FF4D41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One-to-one Q&amp;A with speakers</a:t>
            </a:r>
          </a:p>
        </p:txBody>
      </p:sp>
      <p:sp>
        <p:nvSpPr>
          <p:cNvPr id="180" name="Welcome - Dean of Faculty of Computer Science"/>
          <p:cNvSpPr/>
          <p:nvPr/>
        </p:nvSpPr>
        <p:spPr>
          <a:xfrm>
            <a:off x="1813501" y="1767020"/>
            <a:ext cx="10181635" cy="777573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Welcome - Dean of Faculty of Computer Science</a:t>
            </a:r>
          </a:p>
        </p:txBody>
      </p:sp>
      <p:sp>
        <p:nvSpPr>
          <p:cNvPr id="181" name="8:30"/>
          <p:cNvSpPr txBox="1"/>
          <p:nvPr/>
        </p:nvSpPr>
        <p:spPr>
          <a:xfrm>
            <a:off x="821416" y="1614339"/>
            <a:ext cx="8558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8:30</a:t>
            </a:r>
          </a:p>
        </p:txBody>
      </p:sp>
      <p:sp>
        <p:nvSpPr>
          <p:cNvPr id="182" name="Today"/>
          <p:cNvSpPr txBox="1"/>
          <p:nvPr/>
        </p:nvSpPr>
        <p:spPr>
          <a:xfrm>
            <a:off x="834567" y="293539"/>
            <a:ext cx="2689895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Today</a:t>
            </a:r>
          </a:p>
        </p:txBody>
      </p:sp>
      <p:sp>
        <p:nvSpPr>
          <p:cNvPr id="183" name="Room D003"/>
          <p:cNvSpPr txBox="1"/>
          <p:nvPr/>
        </p:nvSpPr>
        <p:spPr>
          <a:xfrm>
            <a:off x="9483692" y="763439"/>
            <a:ext cx="25283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Room D003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ne"/>
          <p:cNvSpPr/>
          <p:nvPr/>
        </p:nvSpPr>
        <p:spPr>
          <a:xfrm>
            <a:off x="1744819" y="19953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6" name="8:30"/>
          <p:cNvSpPr txBox="1"/>
          <p:nvPr/>
        </p:nvSpPr>
        <p:spPr>
          <a:xfrm>
            <a:off x="821416" y="1715939"/>
            <a:ext cx="876859" cy="5588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8:30</a:t>
            </a:r>
          </a:p>
        </p:txBody>
      </p:sp>
      <p:sp>
        <p:nvSpPr>
          <p:cNvPr id="187" name="Line"/>
          <p:cNvSpPr/>
          <p:nvPr/>
        </p:nvSpPr>
        <p:spPr>
          <a:xfrm>
            <a:off x="1744819" y="35193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8" name="10:30"/>
          <p:cNvSpPr txBox="1"/>
          <p:nvPr/>
        </p:nvSpPr>
        <p:spPr>
          <a:xfrm>
            <a:off x="713720" y="32399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10:30</a:t>
            </a:r>
          </a:p>
        </p:txBody>
      </p:sp>
      <p:sp>
        <p:nvSpPr>
          <p:cNvPr id="189" name="Line"/>
          <p:cNvSpPr/>
          <p:nvPr/>
        </p:nvSpPr>
        <p:spPr>
          <a:xfrm>
            <a:off x="1744819" y="31383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0" name="10:00"/>
          <p:cNvSpPr txBox="1"/>
          <p:nvPr/>
        </p:nvSpPr>
        <p:spPr>
          <a:xfrm>
            <a:off x="699560" y="28589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10:00</a:t>
            </a:r>
          </a:p>
        </p:txBody>
      </p:sp>
      <p:sp>
        <p:nvSpPr>
          <p:cNvPr id="191" name="Line"/>
          <p:cNvSpPr/>
          <p:nvPr/>
        </p:nvSpPr>
        <p:spPr>
          <a:xfrm>
            <a:off x="1744819" y="46623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2" name="12:00"/>
          <p:cNvSpPr txBox="1"/>
          <p:nvPr/>
        </p:nvSpPr>
        <p:spPr>
          <a:xfrm>
            <a:off x="699560" y="4382939"/>
            <a:ext cx="1067731" cy="5588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12:00</a:t>
            </a:r>
          </a:p>
        </p:txBody>
      </p:sp>
      <p:sp>
        <p:nvSpPr>
          <p:cNvPr id="193" name="Line"/>
          <p:cNvSpPr/>
          <p:nvPr/>
        </p:nvSpPr>
        <p:spPr>
          <a:xfrm>
            <a:off x="1744819" y="54243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4" name="13:30"/>
          <p:cNvSpPr txBox="1"/>
          <p:nvPr/>
        </p:nvSpPr>
        <p:spPr>
          <a:xfrm>
            <a:off x="699560" y="51449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13:30</a:t>
            </a:r>
          </a:p>
        </p:txBody>
      </p:sp>
      <p:sp>
        <p:nvSpPr>
          <p:cNvPr id="195" name="Line"/>
          <p:cNvSpPr/>
          <p:nvPr/>
        </p:nvSpPr>
        <p:spPr>
          <a:xfrm>
            <a:off x="1744819" y="65673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6" name="15:00"/>
          <p:cNvSpPr txBox="1"/>
          <p:nvPr/>
        </p:nvSpPr>
        <p:spPr>
          <a:xfrm>
            <a:off x="699560" y="62879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15:00</a:t>
            </a:r>
          </a:p>
        </p:txBody>
      </p:sp>
      <p:sp>
        <p:nvSpPr>
          <p:cNvPr id="197" name="Line"/>
          <p:cNvSpPr/>
          <p:nvPr/>
        </p:nvSpPr>
        <p:spPr>
          <a:xfrm>
            <a:off x="1744819" y="69483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8" name="15:30"/>
          <p:cNvSpPr txBox="1"/>
          <p:nvPr/>
        </p:nvSpPr>
        <p:spPr>
          <a:xfrm>
            <a:off x="699560" y="66689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15:30</a:t>
            </a:r>
          </a:p>
        </p:txBody>
      </p:sp>
      <p:sp>
        <p:nvSpPr>
          <p:cNvPr id="199" name="Line"/>
          <p:cNvSpPr/>
          <p:nvPr/>
        </p:nvSpPr>
        <p:spPr>
          <a:xfrm>
            <a:off x="1744819" y="80913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0" name="17:00"/>
          <p:cNvSpPr txBox="1"/>
          <p:nvPr/>
        </p:nvSpPr>
        <p:spPr>
          <a:xfrm>
            <a:off x="699560" y="78119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17:00</a:t>
            </a:r>
          </a:p>
        </p:txBody>
      </p:sp>
      <p:sp>
        <p:nvSpPr>
          <p:cNvPr id="201" name="Line"/>
          <p:cNvSpPr/>
          <p:nvPr/>
        </p:nvSpPr>
        <p:spPr>
          <a:xfrm>
            <a:off x="1744819" y="8853339"/>
            <a:ext cx="10318999" cy="1"/>
          </a:xfrm>
          <a:prstGeom prst="line">
            <a:avLst/>
          </a:prstGeom>
          <a:ln w="12700">
            <a:solidFill>
              <a:srgbClr val="007CE2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2" name="18:00"/>
          <p:cNvSpPr txBox="1"/>
          <p:nvPr/>
        </p:nvSpPr>
        <p:spPr>
          <a:xfrm>
            <a:off x="699560" y="8573939"/>
            <a:ext cx="10677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18:00</a:t>
            </a:r>
          </a:p>
        </p:txBody>
      </p:sp>
      <p:sp>
        <p:nvSpPr>
          <p:cNvPr id="203" name="Tutorial I - Part I"/>
          <p:cNvSpPr/>
          <p:nvPr/>
        </p:nvSpPr>
        <p:spPr>
          <a:xfrm>
            <a:off x="1813501" y="1814201"/>
            <a:ext cx="10181635" cy="1257301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Tutorial I - Part I</a:t>
            </a:r>
          </a:p>
        </p:txBody>
      </p:sp>
      <p:sp>
        <p:nvSpPr>
          <p:cNvPr id="204" name="Tutorial I - Part II and Q&amp;A"/>
          <p:cNvSpPr/>
          <p:nvPr/>
        </p:nvSpPr>
        <p:spPr>
          <a:xfrm>
            <a:off x="1813501" y="3576630"/>
            <a:ext cx="10181635" cy="1028419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Tutorial I - Part II and Q&amp;A</a:t>
            </a:r>
          </a:p>
        </p:txBody>
      </p:sp>
      <p:sp>
        <p:nvSpPr>
          <p:cNvPr id="205" name="Tutorial II - Part I"/>
          <p:cNvSpPr/>
          <p:nvPr/>
        </p:nvSpPr>
        <p:spPr>
          <a:xfrm>
            <a:off x="1813501" y="5481630"/>
            <a:ext cx="10181635" cy="1028419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Tutorial II - Part I</a:t>
            </a:r>
          </a:p>
        </p:txBody>
      </p:sp>
      <p:sp>
        <p:nvSpPr>
          <p:cNvPr id="206" name="Tutorial II - Part II"/>
          <p:cNvSpPr/>
          <p:nvPr/>
        </p:nvSpPr>
        <p:spPr>
          <a:xfrm>
            <a:off x="1813501" y="7005629"/>
            <a:ext cx="10181635" cy="1028420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Tutorial II - Part II</a:t>
            </a:r>
          </a:p>
        </p:txBody>
      </p:sp>
      <p:sp>
        <p:nvSpPr>
          <p:cNvPr id="207" name="Coffee Break"/>
          <p:cNvSpPr/>
          <p:nvPr/>
        </p:nvSpPr>
        <p:spPr>
          <a:xfrm>
            <a:off x="1813501" y="3154707"/>
            <a:ext cx="10181635" cy="348265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Coffee Break</a:t>
            </a:r>
          </a:p>
        </p:txBody>
      </p:sp>
      <p:sp>
        <p:nvSpPr>
          <p:cNvPr id="208" name="Coffee Break"/>
          <p:cNvSpPr/>
          <p:nvPr/>
        </p:nvSpPr>
        <p:spPr>
          <a:xfrm>
            <a:off x="1813501" y="6583707"/>
            <a:ext cx="10181635" cy="348264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Coffee Break</a:t>
            </a:r>
          </a:p>
        </p:txBody>
      </p:sp>
      <p:sp>
        <p:nvSpPr>
          <p:cNvPr id="209" name="Lunch @unibz Mensa"/>
          <p:cNvSpPr/>
          <p:nvPr/>
        </p:nvSpPr>
        <p:spPr>
          <a:xfrm>
            <a:off x="1813501" y="4692396"/>
            <a:ext cx="10181635" cy="701888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Lunch @unibz Mensa</a:t>
            </a:r>
          </a:p>
        </p:txBody>
      </p:sp>
      <p:sp>
        <p:nvSpPr>
          <p:cNvPr id="210" name="One-to-one Q&amp;A with speakers"/>
          <p:cNvSpPr/>
          <p:nvPr/>
        </p:nvSpPr>
        <p:spPr>
          <a:xfrm>
            <a:off x="1813501" y="8120407"/>
            <a:ext cx="10181635" cy="701888"/>
          </a:xfrm>
          <a:prstGeom prst="rect">
            <a:avLst/>
          </a:prstGeom>
          <a:solidFill>
            <a:srgbClr val="FF4D41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One-to-one Q&amp;A with speakers</a:t>
            </a:r>
          </a:p>
        </p:txBody>
      </p:sp>
      <p:sp>
        <p:nvSpPr>
          <p:cNvPr id="211" name="Welcome - Rector of the Free University of Bolzano"/>
          <p:cNvSpPr/>
          <p:nvPr/>
        </p:nvSpPr>
        <p:spPr>
          <a:xfrm>
            <a:off x="1744485" y="1636868"/>
            <a:ext cx="10181636" cy="77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Welcome - Rector of the Free University of Bolzano</a:t>
            </a:r>
          </a:p>
        </p:txBody>
      </p:sp>
      <p:sp>
        <p:nvSpPr>
          <p:cNvPr id="212" name="Tuesday onwards"/>
          <p:cNvSpPr txBox="1"/>
          <p:nvPr/>
        </p:nvSpPr>
        <p:spPr>
          <a:xfrm>
            <a:off x="834567" y="293539"/>
            <a:ext cx="7697342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Tuesday onwards</a:t>
            </a:r>
          </a:p>
        </p:txBody>
      </p:sp>
      <p:sp>
        <p:nvSpPr>
          <p:cNvPr id="213" name="Room D003"/>
          <p:cNvSpPr txBox="1"/>
          <p:nvPr/>
        </p:nvSpPr>
        <p:spPr>
          <a:xfrm>
            <a:off x="9483692" y="763439"/>
            <a:ext cx="25283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Room D003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creen Shot 2015-08-17 at 10.22.49.png" descr="Screen Shot 2015-08-17 at 10.2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620" y="1572074"/>
            <a:ext cx="1414327" cy="140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creen Shot 2015-08-17 at 10.22.55.png" descr="Screen Shot 2015-08-17 at 10.22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7244" y="3112045"/>
            <a:ext cx="1439079" cy="140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 Shot 2015-08-17 at 10.23.00.png" descr="Screen Shot 2015-08-17 at 10.23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2897" y="4652016"/>
            <a:ext cx="1487772" cy="140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 Shot 2015-08-17 at 10.23.05.png" descr="Screen Shot 2015-08-17 at 10.23.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3637" y="6191988"/>
            <a:ext cx="1426293" cy="140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15-08-17 at 10.23.08.png" descr="Screen Shot 2015-08-17 at 10.23.0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9386" y="7731959"/>
            <a:ext cx="1414795" cy="1403102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Lunch @unibz mensa"/>
          <p:cNvSpPr txBox="1"/>
          <p:nvPr/>
        </p:nvSpPr>
        <p:spPr>
          <a:xfrm>
            <a:off x="372479" y="306194"/>
            <a:ext cx="9464676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Lunch @unibz mensa</a:t>
            </a:r>
          </a:p>
        </p:txBody>
      </p:sp>
      <p:sp>
        <p:nvSpPr>
          <p:cNvPr id="221" name="1 first course (e.g., pasta, soups)"/>
          <p:cNvSpPr txBox="1"/>
          <p:nvPr/>
        </p:nvSpPr>
        <p:spPr>
          <a:xfrm>
            <a:off x="2820555" y="1965835"/>
            <a:ext cx="9878983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 first course (e.g., pasta, soups)</a:t>
            </a:r>
          </a:p>
        </p:txBody>
      </p:sp>
      <p:sp>
        <p:nvSpPr>
          <p:cNvPr id="222" name="1 second course (e.g., meat, fish)"/>
          <p:cNvSpPr txBox="1"/>
          <p:nvPr/>
        </p:nvSpPr>
        <p:spPr>
          <a:xfrm>
            <a:off x="2820555" y="3505806"/>
            <a:ext cx="9878983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 second course (e.g., meat, fish)</a:t>
            </a:r>
          </a:p>
        </p:txBody>
      </p:sp>
      <p:sp>
        <p:nvSpPr>
          <p:cNvPr id="223" name="2 side dishes (e.g., salad, potatos) - you can choose a dessert instead of a side dish"/>
          <p:cNvSpPr txBox="1"/>
          <p:nvPr/>
        </p:nvSpPr>
        <p:spPr>
          <a:xfrm>
            <a:off x="2820555" y="4779078"/>
            <a:ext cx="9878984" cy="1148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2 side dishes (e.g., salad, potatos) - you can choose a dessert instead of a side dish</a:t>
            </a:r>
          </a:p>
        </p:txBody>
      </p:sp>
      <p:sp>
        <p:nvSpPr>
          <p:cNvPr id="224" name="1 fruit"/>
          <p:cNvSpPr txBox="1"/>
          <p:nvPr/>
        </p:nvSpPr>
        <p:spPr>
          <a:xfrm>
            <a:off x="2820555" y="6585749"/>
            <a:ext cx="9878983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 fruit</a:t>
            </a:r>
          </a:p>
        </p:txBody>
      </p:sp>
      <p:sp>
        <p:nvSpPr>
          <p:cNvPr id="225" name="bread and beverages"/>
          <p:cNvSpPr txBox="1"/>
          <p:nvPr/>
        </p:nvSpPr>
        <p:spPr>
          <a:xfrm>
            <a:off x="2820555" y="8125721"/>
            <a:ext cx="9878983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bread and beverages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Events"/>
          <p:cNvSpPr txBox="1"/>
          <p:nvPr/>
        </p:nvSpPr>
        <p:spPr>
          <a:xfrm>
            <a:off x="436866" y="497582"/>
            <a:ext cx="3065042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Events</a:t>
            </a:r>
          </a:p>
        </p:txBody>
      </p:sp>
      <p:sp>
        <p:nvSpPr>
          <p:cNvPr id="228" name="Social dinner…"/>
          <p:cNvSpPr txBox="1"/>
          <p:nvPr/>
        </p:nvSpPr>
        <p:spPr>
          <a:xfrm>
            <a:off x="703061" y="2790242"/>
            <a:ext cx="6106630" cy="209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4600">
                <a:solidFill>
                  <a:srgbClr val="0119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Social dinner</a:t>
            </a:r>
          </a:p>
          <a:p>
            <a:pPr algn="l">
              <a:defRPr sz="4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when: Tuesday at 19:00 </a:t>
            </a:r>
          </a:p>
          <a:p>
            <a:pPr algn="l">
              <a:defRPr sz="4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where: FORST restaurant</a:t>
            </a:r>
          </a:p>
        </p:txBody>
      </p:sp>
      <p:sp>
        <p:nvSpPr>
          <p:cNvPr id="229" name="Three castles excursion…"/>
          <p:cNvSpPr txBox="1"/>
          <p:nvPr/>
        </p:nvSpPr>
        <p:spPr>
          <a:xfrm>
            <a:off x="802486" y="5295754"/>
            <a:ext cx="9546222" cy="209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4600">
                <a:solidFill>
                  <a:srgbClr val="0119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Three castles excursion</a:t>
            </a:r>
          </a:p>
          <a:p>
            <a:pPr algn="l">
              <a:defRPr sz="4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when: Wednesday afternoon after lunch</a:t>
            </a:r>
          </a:p>
          <a:p>
            <a:pPr algn="l">
              <a:defRPr sz="4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where: Appiano</a:t>
            </a:r>
          </a:p>
        </p:txBody>
      </p:sp>
      <p:grpSp>
        <p:nvGrpSpPr>
          <p:cNvPr id="232" name="image.jpg"/>
          <p:cNvGrpSpPr/>
          <p:nvPr/>
        </p:nvGrpSpPr>
        <p:grpSpPr>
          <a:xfrm>
            <a:off x="8880368" y="6699541"/>
            <a:ext cx="2717606" cy="2793807"/>
            <a:chOff x="0" y="0"/>
            <a:chExt cx="2717605" cy="2793805"/>
          </a:xfrm>
        </p:grpSpPr>
        <p:pic>
          <p:nvPicPr>
            <p:cNvPr id="231" name="image.jpg" descr="image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2463606" cy="24636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0" name="image.jpg" descr="image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17606" cy="2793806"/>
            </a:xfrm>
            <a:prstGeom prst="rect">
              <a:avLst/>
            </a:prstGeom>
            <a:effectLst/>
          </p:spPr>
        </p:pic>
      </p:grpSp>
      <p:sp>
        <p:nvSpPr>
          <p:cNvPr id="233" name="Andrea Janes"/>
          <p:cNvSpPr txBox="1"/>
          <p:nvPr/>
        </p:nvSpPr>
        <p:spPr>
          <a:xfrm>
            <a:off x="4927925" y="8579969"/>
            <a:ext cx="3725616" cy="67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444500" algn="l">
              <a:spcBef>
                <a:spcPts val="4200"/>
              </a:spcBef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Andrea Janes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ocial Dinner @FORST"/>
          <p:cNvSpPr txBox="1"/>
          <p:nvPr/>
        </p:nvSpPr>
        <p:spPr>
          <a:xfrm>
            <a:off x="372479" y="352095"/>
            <a:ext cx="9582498" cy="1165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Social Dinner @FORST</a:t>
            </a:r>
          </a:p>
        </p:txBody>
      </p:sp>
      <p:grpSp>
        <p:nvGrpSpPr>
          <p:cNvPr id="238" name="Image"/>
          <p:cNvGrpSpPr/>
          <p:nvPr/>
        </p:nvGrpSpPr>
        <p:grpSpPr>
          <a:xfrm>
            <a:off x="677723" y="1965630"/>
            <a:ext cx="4851401" cy="6692901"/>
            <a:chOff x="0" y="0"/>
            <a:chExt cx="4851400" cy="6692900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4597400" cy="6362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6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51400" cy="6692900"/>
            </a:xfrm>
            <a:prstGeom prst="rect">
              <a:avLst/>
            </a:prstGeom>
            <a:effectLst/>
          </p:spPr>
        </p:pic>
      </p:grpSp>
      <p:sp>
        <p:nvSpPr>
          <p:cNvPr id="239" name="Tuesday, 19:00 - Via Goethe, 6 - 39100 Bolzano…"/>
          <p:cNvSpPr txBox="1"/>
          <p:nvPr/>
        </p:nvSpPr>
        <p:spPr>
          <a:xfrm>
            <a:off x="5919692" y="1876428"/>
            <a:ext cx="6112746" cy="274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Tuesday, 19:00 - Via Goethe, 6 - 39100 Bolzano</a:t>
            </a:r>
          </a:p>
          <a:p>
            <a: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you cannot come, please let us know it today!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